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83" r:id="rId11"/>
    <p:sldId id="264" r:id="rId12"/>
    <p:sldId id="28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7" r:id="rId22"/>
    <p:sldId id="273" r:id="rId23"/>
    <p:sldId id="274" r:id="rId24"/>
    <p:sldId id="279" r:id="rId25"/>
    <p:sldId id="275" r:id="rId26"/>
    <p:sldId id="278" r:id="rId27"/>
    <p:sldId id="276" r:id="rId28"/>
    <p:sldId id="280" r:id="rId29"/>
    <p:sldId id="281" r:id="rId3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40D6-D3CA-459C-A64C-1164D1C54224}" type="datetimeFigureOut">
              <a:rPr lang="it-IT" smtClean="0"/>
              <a:pPr/>
              <a:t>11/03/2019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83EA6-5738-434A-91B5-8B00F91137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40D6-D3CA-459C-A64C-1164D1C54224}" type="datetimeFigureOut">
              <a:rPr lang="it-IT" smtClean="0"/>
              <a:pPr/>
              <a:t>11/03/2019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83EA6-5738-434A-91B5-8B00F91137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40D6-D3CA-459C-A64C-1164D1C54224}" type="datetimeFigureOut">
              <a:rPr lang="it-IT" smtClean="0"/>
              <a:pPr/>
              <a:t>11/03/2019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83EA6-5738-434A-91B5-8B00F91137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40D6-D3CA-459C-A64C-1164D1C54224}" type="datetimeFigureOut">
              <a:rPr lang="it-IT" smtClean="0"/>
              <a:pPr/>
              <a:t>11/03/2019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83EA6-5738-434A-91B5-8B00F91137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40D6-D3CA-459C-A64C-1164D1C54224}" type="datetimeFigureOut">
              <a:rPr lang="it-IT" smtClean="0"/>
              <a:pPr/>
              <a:t>11/03/2019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83EA6-5738-434A-91B5-8B00F91137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40D6-D3CA-459C-A64C-1164D1C54224}" type="datetimeFigureOut">
              <a:rPr lang="it-IT" smtClean="0"/>
              <a:pPr/>
              <a:t>11/03/2019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83EA6-5738-434A-91B5-8B00F91137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40D6-D3CA-459C-A64C-1164D1C54224}" type="datetimeFigureOut">
              <a:rPr lang="it-IT" smtClean="0"/>
              <a:pPr/>
              <a:t>11/03/2019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83EA6-5738-434A-91B5-8B00F91137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40D6-D3CA-459C-A64C-1164D1C54224}" type="datetimeFigureOut">
              <a:rPr lang="it-IT" smtClean="0"/>
              <a:pPr/>
              <a:t>11/03/2019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83EA6-5738-434A-91B5-8B00F91137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40D6-D3CA-459C-A64C-1164D1C54224}" type="datetimeFigureOut">
              <a:rPr lang="it-IT" smtClean="0"/>
              <a:pPr/>
              <a:t>11/03/2019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83EA6-5738-434A-91B5-8B00F91137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40D6-D3CA-459C-A64C-1164D1C54224}" type="datetimeFigureOut">
              <a:rPr lang="it-IT" smtClean="0"/>
              <a:pPr/>
              <a:t>11/03/2019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83EA6-5738-434A-91B5-8B00F91137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40D6-D3CA-459C-A64C-1164D1C54224}" type="datetimeFigureOut">
              <a:rPr lang="it-IT" smtClean="0"/>
              <a:pPr/>
              <a:t>11/03/2019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83EA6-5738-434A-91B5-8B00F91137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740D6-D3CA-459C-A64C-1164D1C54224}" type="datetimeFigureOut">
              <a:rPr lang="it-IT" smtClean="0"/>
              <a:pPr/>
              <a:t>11/03/2019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83EA6-5738-434A-91B5-8B00F911372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dstoriafilosofia.it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</p:spPr>
        <p:txBody>
          <a:bodyPr/>
          <a:lstStyle/>
          <a:p>
            <a:r>
              <a:rPr lang="it-IT" dirty="0" smtClean="0"/>
              <a:t>DIRITTI UMANI</a:t>
            </a:r>
            <a:endParaRPr lang="it-IT" dirty="0"/>
          </a:p>
        </p:txBody>
      </p:sp>
      <p:pic>
        <p:nvPicPr>
          <p:cNvPr id="16386" name="Picture 2" descr="Risultati immagini per diritti uman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996952"/>
            <a:ext cx="3888432" cy="27478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99592" y="1124744"/>
            <a:ext cx="741682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 GENERAZIONI </a:t>
            </a:r>
            <a:r>
              <a:rPr lang="it-IT" sz="4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DIRITTI </a:t>
            </a:r>
            <a:r>
              <a:rPr lang="it-IT" sz="3200" dirty="0" smtClean="0"/>
              <a:t>(</a:t>
            </a:r>
            <a:r>
              <a:rPr lang="it-IT" sz="3200" dirty="0" err="1" smtClean="0"/>
              <a:t>Vasak</a:t>
            </a:r>
            <a:r>
              <a:rPr lang="it-IT" sz="3200" dirty="0" smtClean="0"/>
              <a:t>)</a:t>
            </a:r>
            <a:endParaRPr lang="it-IT" sz="4000" dirty="0" smtClean="0"/>
          </a:p>
          <a:p>
            <a:endParaRPr lang="it-IT" sz="4000" dirty="0"/>
          </a:p>
          <a:p>
            <a:r>
              <a:rPr lang="it-IT" sz="3600" dirty="0" smtClean="0"/>
              <a:t>1) </a:t>
            </a:r>
            <a:r>
              <a:rPr lang="it-IT" sz="3600" dirty="0" smtClean="0"/>
              <a:t>Diritti </a:t>
            </a:r>
            <a:r>
              <a:rPr lang="it-IT" sz="3600" b="1" dirty="0" smtClean="0"/>
              <a:t>civili e politici </a:t>
            </a:r>
            <a:r>
              <a:rPr lang="it-IT" sz="3600" dirty="0" smtClean="0"/>
              <a:t>(o delle </a:t>
            </a:r>
            <a:r>
              <a:rPr lang="it-IT" sz="3600" u="sng" dirty="0" smtClean="0"/>
              <a:t>libertà</a:t>
            </a:r>
            <a:r>
              <a:rPr lang="it-IT" sz="36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it-IT" sz="3600" dirty="0" smtClean="0"/>
              <a:t> seconda metà del 1700  </a:t>
            </a:r>
          </a:p>
          <a:p>
            <a:pPr>
              <a:buFont typeface="Arial" pitchFamily="34" charset="0"/>
              <a:buChar char="•"/>
            </a:pPr>
            <a:r>
              <a:rPr lang="it-IT" sz="3600" dirty="0" smtClean="0"/>
              <a:t> vita, proprietà, voto, LIBERTA’ (positive e negative)...</a:t>
            </a:r>
            <a:endParaRPr lang="it-IT" sz="3600" dirty="0"/>
          </a:p>
          <a:p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99592" y="1124744"/>
            <a:ext cx="74168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600" dirty="0" smtClean="0"/>
              <a:t>2) </a:t>
            </a:r>
            <a:r>
              <a:rPr lang="it-IT" sz="3600" dirty="0" smtClean="0"/>
              <a:t>Diritti positivi: </a:t>
            </a:r>
            <a:r>
              <a:rPr lang="it-IT" sz="3600" b="1" dirty="0" smtClean="0"/>
              <a:t>economici, sociali e culturali</a:t>
            </a:r>
          </a:p>
          <a:p>
            <a:pPr algn="just">
              <a:buFont typeface="Arial" pitchFamily="34" charset="0"/>
              <a:buChar char="•"/>
            </a:pPr>
            <a:r>
              <a:rPr lang="it-IT" sz="3600" dirty="0" smtClean="0"/>
              <a:t> data simbolo: 10 dicembre 1948</a:t>
            </a:r>
            <a:endParaRPr lang="it-IT" sz="3600" dirty="0"/>
          </a:p>
          <a:p>
            <a:pPr algn="just">
              <a:buFont typeface="Arial" pitchFamily="34" charset="0"/>
              <a:buChar char="•"/>
            </a:pPr>
            <a:r>
              <a:rPr lang="it-IT" sz="3600" dirty="0" smtClean="0"/>
              <a:t> </a:t>
            </a:r>
            <a:r>
              <a:rPr lang="it-IT" sz="3600" dirty="0" smtClean="0"/>
              <a:t>istruzione, alimentazione, salute, lavoro, casa, assistenza</a:t>
            </a:r>
          </a:p>
          <a:p>
            <a:pPr algn="just">
              <a:buFont typeface="Arial" pitchFamily="34" charset="0"/>
              <a:buChar char="•"/>
            </a:pPr>
            <a:r>
              <a:rPr lang="it-IT" sz="3600" dirty="0" smtClean="0"/>
              <a:t> </a:t>
            </a:r>
            <a:r>
              <a:rPr lang="it-IT" sz="3600" dirty="0" smtClean="0"/>
              <a:t>sono diritti “</a:t>
            </a:r>
            <a:r>
              <a:rPr lang="it-IT" sz="3600" u="sng" dirty="0" smtClean="0"/>
              <a:t>positivi</a:t>
            </a:r>
            <a:r>
              <a:rPr lang="it-IT" sz="3600" dirty="0" smtClean="0"/>
              <a:t>”: l’istituzione deve intervenire</a:t>
            </a: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99592" y="1124744"/>
            <a:ext cx="74168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600" dirty="0" smtClean="0"/>
              <a:t>3)</a:t>
            </a:r>
            <a:r>
              <a:rPr lang="it-IT" sz="3600" b="1" dirty="0" smtClean="0"/>
              <a:t>Diritti planetari</a:t>
            </a:r>
            <a:r>
              <a:rPr lang="it-IT" sz="3600" dirty="0" smtClean="0"/>
              <a:t>, della famiglia umana</a:t>
            </a:r>
            <a:endParaRPr lang="it-IT" sz="3600" b="1" dirty="0" smtClean="0"/>
          </a:p>
          <a:p>
            <a:pPr algn="just">
              <a:buFont typeface="Arial" pitchFamily="34" charset="0"/>
              <a:buChar char="•"/>
            </a:pPr>
            <a:r>
              <a:rPr lang="it-IT" sz="3600" dirty="0" smtClean="0"/>
              <a:t> pace, sviluppo equilibrato, rispetto ecologico e ambientale</a:t>
            </a:r>
          </a:p>
          <a:p>
            <a:pPr>
              <a:buFont typeface="Arial" pitchFamily="34" charset="0"/>
              <a:buChar char="•"/>
            </a:pPr>
            <a:endParaRPr lang="it-IT" sz="3600" dirty="0" smtClean="0"/>
          </a:p>
          <a:p>
            <a:pPr>
              <a:buFont typeface="Arial" pitchFamily="34" charset="0"/>
              <a:buChar char="•"/>
            </a:pPr>
            <a:r>
              <a:rPr lang="it-IT" sz="3600" dirty="0" smtClean="0"/>
              <a:t> </a:t>
            </a:r>
            <a:r>
              <a:rPr lang="it-IT" sz="3600" dirty="0" smtClean="0"/>
              <a:t>diritti dei soggetti “</a:t>
            </a:r>
            <a:r>
              <a:rPr lang="it-IT" sz="3600" i="1" u="sng" dirty="0" smtClean="0"/>
              <a:t>deboli</a:t>
            </a:r>
            <a:r>
              <a:rPr lang="it-IT" sz="3600" dirty="0" smtClean="0"/>
              <a:t>”</a:t>
            </a:r>
          </a:p>
          <a:p>
            <a:pPr>
              <a:buFont typeface="Arial" pitchFamily="34" charset="0"/>
              <a:buChar char="•"/>
            </a:pPr>
            <a:r>
              <a:rPr lang="it-IT" sz="3600" dirty="0" smtClean="0"/>
              <a:t> </a:t>
            </a:r>
            <a:r>
              <a:rPr lang="it-IT" sz="3600" dirty="0" smtClean="0"/>
              <a:t>diritti di “</a:t>
            </a:r>
            <a:r>
              <a:rPr lang="it-IT" sz="3600" i="1" u="sng" dirty="0" smtClean="0"/>
              <a:t>quarta generazione</a:t>
            </a:r>
            <a:r>
              <a:rPr lang="it-IT" sz="3600" dirty="0" smtClean="0"/>
              <a:t>” (genetica, informatica, </a:t>
            </a:r>
            <a:r>
              <a:rPr lang="it-IT" sz="3600" dirty="0" err="1" smtClean="0"/>
              <a:t>robotica…</a:t>
            </a:r>
            <a:r>
              <a:rPr lang="it-IT" sz="3600" dirty="0" smtClean="0"/>
              <a:t>)</a:t>
            </a: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75656" y="2132856"/>
            <a:ext cx="6192688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4000" b="1" dirty="0" smtClean="0"/>
              <a:t>FORMA</a:t>
            </a:r>
            <a:r>
              <a:rPr lang="it-IT" sz="4000" dirty="0" smtClean="0"/>
              <a:t> DEL DIRITTO</a:t>
            </a:r>
          </a:p>
          <a:p>
            <a:pPr algn="ctr"/>
            <a:r>
              <a:rPr lang="it-IT" sz="4000" i="1" dirty="0" smtClean="0"/>
              <a:t>VS</a:t>
            </a:r>
          </a:p>
          <a:p>
            <a:pPr algn="ctr"/>
            <a:r>
              <a:rPr lang="it-IT" sz="4000" dirty="0" smtClean="0"/>
              <a:t>REALTA’ </a:t>
            </a:r>
            <a:r>
              <a:rPr lang="it-IT" sz="4000" b="1" dirty="0" smtClean="0"/>
              <a:t>SOSTANZIALE</a:t>
            </a:r>
            <a:endParaRPr lang="it-IT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332656"/>
            <a:ext cx="590465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i="1" dirty="0" smtClean="0"/>
              <a:t>“Io ho davanti a me un sogno, che un giorno sulle rosse colline della Georgia i figli di coloro che un tempo furono schiavi e i figli di coloro che un tempo possedettero schiavi, sapranno sedere insieme al tavolo della fratellanza. </a:t>
            </a:r>
            <a:endParaRPr lang="it-IT" sz="2400" dirty="0" smtClean="0"/>
          </a:p>
          <a:p>
            <a:pPr algn="just"/>
            <a:r>
              <a:rPr lang="it-IT" sz="2400" i="1" dirty="0" smtClean="0"/>
              <a:t>Io ho davanti a me un sogno, che un giorno perfino lo stato del Mississippi, uno stato colmo dell’arroganza dell’ingiustizia, colmo dell’arroganza dell’oppressione, si trasformerà in un’oasi di libertà e giustizia.</a:t>
            </a:r>
            <a:endParaRPr lang="it-IT" sz="2400" dirty="0" smtClean="0"/>
          </a:p>
          <a:p>
            <a:pPr algn="just"/>
            <a:r>
              <a:rPr lang="it-IT" sz="2400" i="1" dirty="0"/>
              <a:t>Io ho davanti a me un sogno, che i miei quattro figli piccoli vivranno un giorno in una nazione nella quale non saranno giudicati per il colore della loro pelle, ma per le qualità del loro carattere. Ho davanti a me un sogno, oggi</a:t>
            </a:r>
            <a:r>
              <a:rPr lang="it-IT" sz="2400" i="1" dirty="0" smtClean="0"/>
              <a:t>!” (</a:t>
            </a:r>
            <a:r>
              <a:rPr lang="it-IT" sz="2400" i="1" dirty="0" err="1" smtClean="0"/>
              <a:t>M.L.King</a:t>
            </a:r>
            <a:r>
              <a:rPr lang="it-IT" sz="2400" i="1" dirty="0" smtClean="0"/>
              <a:t>)</a:t>
            </a:r>
            <a:endParaRPr lang="it-IT" sz="2400" dirty="0"/>
          </a:p>
        </p:txBody>
      </p:sp>
      <p:pic>
        <p:nvPicPr>
          <p:cNvPr id="6146" name="Picture 2" descr="Risultati immagini per m l k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988840"/>
            <a:ext cx="2095500" cy="29622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83568" y="908720"/>
            <a:ext cx="77048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Art. 3.</a:t>
            </a:r>
            <a:endParaRPr lang="it-IT" sz="2800" dirty="0" smtClean="0"/>
          </a:p>
          <a:p>
            <a:pPr algn="just"/>
            <a:r>
              <a:rPr lang="it-IT" sz="2800" i="1" dirty="0"/>
              <a:t>Tutti i cittadini hanno pari dignità sociale e sono </a:t>
            </a:r>
            <a:r>
              <a:rPr lang="it-IT" sz="2800" b="1" i="1" dirty="0">
                <a:solidFill>
                  <a:srgbClr val="FF0000"/>
                </a:solidFill>
              </a:rPr>
              <a:t>eguali davanti alla legge</a:t>
            </a:r>
            <a:r>
              <a:rPr lang="it-IT" sz="2800" i="1" dirty="0"/>
              <a:t>, senza distinzione di </a:t>
            </a:r>
            <a:r>
              <a:rPr lang="it-IT" sz="2800" b="1" i="1" dirty="0"/>
              <a:t>sesso</a:t>
            </a:r>
            <a:r>
              <a:rPr lang="it-IT" sz="2800" i="1" dirty="0"/>
              <a:t>, di </a:t>
            </a:r>
            <a:r>
              <a:rPr lang="it-IT" sz="2800" b="1" i="1" dirty="0"/>
              <a:t>razza</a:t>
            </a:r>
            <a:r>
              <a:rPr lang="it-IT" sz="2800" i="1" dirty="0"/>
              <a:t>, di </a:t>
            </a:r>
            <a:r>
              <a:rPr lang="it-IT" sz="2800" b="1" i="1" dirty="0"/>
              <a:t>lingua</a:t>
            </a:r>
            <a:r>
              <a:rPr lang="it-IT" sz="2800" i="1" dirty="0"/>
              <a:t>, di </a:t>
            </a:r>
            <a:r>
              <a:rPr lang="it-IT" sz="2800" b="1" i="1" dirty="0"/>
              <a:t>religione</a:t>
            </a:r>
            <a:r>
              <a:rPr lang="it-IT" sz="2800" i="1" dirty="0"/>
              <a:t>, di </a:t>
            </a:r>
            <a:r>
              <a:rPr lang="it-IT" sz="2800" b="1" i="1" dirty="0"/>
              <a:t>opinioni politiche</a:t>
            </a:r>
            <a:r>
              <a:rPr lang="it-IT" sz="2800" i="1" dirty="0"/>
              <a:t>, di </a:t>
            </a:r>
            <a:r>
              <a:rPr lang="it-IT" sz="2800" b="1" i="1" dirty="0"/>
              <a:t>condizioni personali e sociali</a:t>
            </a:r>
            <a:r>
              <a:rPr lang="it-IT" sz="2800" dirty="0"/>
              <a:t>.</a:t>
            </a:r>
            <a:endParaRPr lang="it-IT" sz="2800" dirty="0" smtClean="0"/>
          </a:p>
          <a:p>
            <a:pPr algn="just"/>
            <a:r>
              <a:rPr lang="it-IT" sz="2800" i="1" dirty="0"/>
              <a:t> </a:t>
            </a:r>
            <a:endParaRPr lang="it-IT" sz="2800" dirty="0" smtClean="0"/>
          </a:p>
          <a:p>
            <a:pPr algn="just"/>
            <a:r>
              <a:rPr lang="it-IT" sz="2800" i="1" dirty="0"/>
              <a:t>È compito della Repubblica </a:t>
            </a:r>
            <a:r>
              <a:rPr lang="it-IT" sz="2800" b="1" i="1" dirty="0">
                <a:solidFill>
                  <a:srgbClr val="FF0000"/>
                </a:solidFill>
              </a:rPr>
              <a:t>rimuovere gli ostacoli </a:t>
            </a:r>
            <a:r>
              <a:rPr lang="it-IT" sz="2800" i="1" dirty="0"/>
              <a:t>di ordine economico e sociale, che, limitando di fatto la libertà e l'eguaglianza dei cittadini, impediscono il pieno sviluppo della persona umana e l'effettiva partecipazione di tutti i lavoratori all'organizzazione politica, economica e sociale del Paese.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99592" y="1124744"/>
            <a:ext cx="71287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err="1" smtClean="0"/>
              <a:t>Fascismo…</a:t>
            </a:r>
            <a:r>
              <a:rPr lang="it-IT" sz="4000" dirty="0" smtClean="0"/>
              <a:t> </a:t>
            </a:r>
            <a:r>
              <a:rPr lang="it-IT" sz="4000" dirty="0" err="1" smtClean="0"/>
              <a:t>nazismo…</a:t>
            </a:r>
            <a:r>
              <a:rPr lang="it-IT" sz="4000" dirty="0" smtClean="0"/>
              <a:t> guerra </a:t>
            </a:r>
            <a:r>
              <a:rPr lang="it-IT" sz="4000" dirty="0" err="1" smtClean="0"/>
              <a:t>mondiale…</a:t>
            </a:r>
            <a:r>
              <a:rPr lang="it-IT" sz="4000" dirty="0" smtClean="0"/>
              <a:t> </a:t>
            </a:r>
            <a:r>
              <a:rPr lang="it-IT" sz="4000" dirty="0" err="1" smtClean="0"/>
              <a:t>genocidio…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043608" y="3717032"/>
            <a:ext cx="71287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u="sng" dirty="0" smtClean="0"/>
              <a:t>Dopo</a:t>
            </a:r>
            <a:r>
              <a:rPr lang="it-IT" sz="4000" dirty="0" smtClean="0"/>
              <a:t>: forte affermazione dei </a:t>
            </a:r>
            <a:r>
              <a:rPr lang="it-IT" sz="4000" b="1" dirty="0" smtClean="0">
                <a:solidFill>
                  <a:srgbClr val="FF0000"/>
                </a:solidFill>
              </a:rPr>
              <a:t>principi democratici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7" name="Freccia in giù 6"/>
          <p:cNvSpPr/>
          <p:nvPr/>
        </p:nvSpPr>
        <p:spPr>
          <a:xfrm>
            <a:off x="3995936" y="2708920"/>
            <a:ext cx="792088" cy="64807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11560" y="5157192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Riconoscimento </a:t>
            </a:r>
            <a:r>
              <a:rPr lang="it-IT" sz="3600" b="1" dirty="0"/>
              <a:t>giuridico </a:t>
            </a:r>
            <a:r>
              <a:rPr lang="it-IT" sz="3600" b="1" dirty="0">
                <a:solidFill>
                  <a:srgbClr val="FF0000"/>
                </a:solidFill>
              </a:rPr>
              <a:t>internazionale</a:t>
            </a:r>
            <a:r>
              <a:rPr lang="it-IT" sz="3600" b="1" dirty="0"/>
              <a:t> dei diritti </a:t>
            </a:r>
            <a:r>
              <a:rPr lang="it-IT" sz="3600" b="1" dirty="0" smtClean="0"/>
              <a:t>fondamentali</a:t>
            </a: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1124744"/>
            <a:ext cx="81369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/>
              <a:t>"</a:t>
            </a:r>
            <a:r>
              <a:rPr lang="it-IT" sz="2800" i="1" dirty="0"/>
              <a:t>Noi popoli delle Nazioni Unite, decisi a salvare le future generazioni dal flagello della </a:t>
            </a:r>
            <a:r>
              <a:rPr lang="it-IT" sz="2800" b="1" i="1" dirty="0"/>
              <a:t>guerra</a:t>
            </a:r>
            <a:r>
              <a:rPr lang="it-IT" sz="2800" i="1" dirty="0"/>
              <a:t>, che per due volte nel corso di questa generazione ha portato indicibili afflizioni all’umanità, a riaffermare la fede nei </a:t>
            </a:r>
            <a:r>
              <a:rPr lang="it-IT" sz="2800" b="1" i="1" dirty="0"/>
              <a:t>diritti fondamentali dell’uomo</a:t>
            </a:r>
            <a:r>
              <a:rPr lang="it-IT" sz="2800" i="1" dirty="0"/>
              <a:t>, nella </a:t>
            </a:r>
            <a:r>
              <a:rPr lang="it-IT" sz="2800" b="1" i="1" dirty="0"/>
              <a:t>dignità</a:t>
            </a:r>
            <a:r>
              <a:rPr lang="it-IT" sz="2800" i="1" dirty="0"/>
              <a:t> e nel valore della </a:t>
            </a:r>
            <a:r>
              <a:rPr lang="it-IT" sz="2800" b="1" i="1" dirty="0"/>
              <a:t>persona</a:t>
            </a:r>
            <a:r>
              <a:rPr lang="it-IT" sz="2800" i="1" dirty="0"/>
              <a:t> umana, nella </a:t>
            </a:r>
            <a:r>
              <a:rPr lang="it-IT" sz="2800" b="1" i="1" dirty="0"/>
              <a:t>eguaglianza</a:t>
            </a:r>
            <a:r>
              <a:rPr lang="it-IT" sz="2800" i="1" dirty="0"/>
              <a:t> dei diritti degli uomini e delle donne e delle nazioni grandi e piccole, a creare le condizioni in cui la </a:t>
            </a:r>
            <a:r>
              <a:rPr lang="it-IT" sz="2800" b="1" i="1" dirty="0"/>
              <a:t>giustizia</a:t>
            </a:r>
            <a:r>
              <a:rPr lang="it-IT" sz="2800" i="1" dirty="0"/>
              <a:t> ed il rispetto degli obblighi derivanti dai trattati e dalle altri fonti del diritto internazionale possano essere mantenuti, </a:t>
            </a:r>
            <a:r>
              <a:rPr lang="it-IT" sz="2800" i="1" dirty="0" smtClean="0"/>
              <a:t>…</a:t>
            </a:r>
            <a:endParaRPr lang="it-IT" sz="2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652120" y="188640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Carta delle Nazioni Unite, Preambolo </a:t>
            </a:r>
            <a:r>
              <a:rPr lang="it-IT" dirty="0" smtClean="0"/>
              <a:t>(1945)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83568" y="764704"/>
            <a:ext cx="79208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i="1" dirty="0" smtClean="0"/>
              <a:t>… a promuovere il </a:t>
            </a:r>
            <a:r>
              <a:rPr lang="it-IT" sz="2800" b="1" i="1" dirty="0" smtClean="0"/>
              <a:t>progresso sociale </a:t>
            </a:r>
            <a:r>
              <a:rPr lang="it-IT" sz="2800" i="1" dirty="0" smtClean="0"/>
              <a:t>ed un più elevato </a:t>
            </a:r>
            <a:r>
              <a:rPr lang="it-IT" sz="2800" b="1" i="1" dirty="0" smtClean="0"/>
              <a:t>tenore di vita </a:t>
            </a:r>
            <a:r>
              <a:rPr lang="it-IT" sz="2800" i="1" dirty="0" smtClean="0"/>
              <a:t>in una più ampia </a:t>
            </a:r>
            <a:r>
              <a:rPr lang="it-IT" sz="2800" b="1" i="1" dirty="0" smtClean="0"/>
              <a:t>libertà</a:t>
            </a:r>
            <a:r>
              <a:rPr lang="it-IT" sz="2800" i="1" dirty="0" smtClean="0"/>
              <a:t> e per tali fini a praticare la </a:t>
            </a:r>
            <a:r>
              <a:rPr lang="it-IT" sz="2800" b="1" i="1" dirty="0" smtClean="0"/>
              <a:t>tolleranza</a:t>
            </a:r>
            <a:r>
              <a:rPr lang="it-IT" sz="2800" i="1" dirty="0" smtClean="0"/>
              <a:t> ed a vivere in </a:t>
            </a:r>
            <a:r>
              <a:rPr lang="it-IT" sz="2800" b="1" i="1" dirty="0" smtClean="0"/>
              <a:t>pace</a:t>
            </a:r>
            <a:r>
              <a:rPr lang="it-IT" sz="2800" i="1" dirty="0" smtClean="0"/>
              <a:t> l’uno con l’altro in rapporti di buon vicinato, ad unire le nostre forze per mantenere la pace e la sicurezza internazionale, ad assicurare, mediante l’accettazione di principi e l’istituzione di sistemi, che la forza delle armi non sarà usata, salvo che nell’interesse comune, ad impiegare strumenti internazionali per promuovere il </a:t>
            </a:r>
            <a:r>
              <a:rPr lang="it-IT" sz="2800" b="1" i="1" dirty="0" smtClean="0"/>
              <a:t>progresso economico e sociale </a:t>
            </a:r>
            <a:r>
              <a:rPr lang="it-IT" sz="2800" i="1" dirty="0" smtClean="0"/>
              <a:t>di tutti i popoli, abbiamo risoluto di unire i nostri sforzi per il raggiungimento di tali fini”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1124744"/>
            <a:ext cx="7848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i="1" dirty="0" smtClean="0">
                <a:solidFill>
                  <a:srgbClr val="FF0000"/>
                </a:solidFill>
              </a:rPr>
              <a:t>Dichiarazione Universale dei diritti umani</a:t>
            </a:r>
            <a:r>
              <a:rPr lang="it-IT" sz="3600" dirty="0" smtClean="0">
                <a:solidFill>
                  <a:srgbClr val="FF0000"/>
                </a:solidFill>
              </a:rPr>
              <a:t> </a:t>
            </a:r>
            <a:r>
              <a:rPr lang="it-IT" sz="3600" dirty="0" smtClean="0"/>
              <a:t>del </a:t>
            </a:r>
            <a:r>
              <a:rPr lang="it-IT" sz="3600" b="1" dirty="0" smtClean="0"/>
              <a:t>10 dicembre 1948</a:t>
            </a:r>
            <a:r>
              <a:rPr lang="it-IT" sz="3600" dirty="0" smtClean="0"/>
              <a:t> </a:t>
            </a:r>
          </a:p>
          <a:p>
            <a:pPr algn="ctr"/>
            <a:r>
              <a:rPr lang="it-IT" sz="3600" dirty="0" smtClean="0"/>
              <a:t>firmata da circa 50 Stati circa</a:t>
            </a:r>
            <a:endParaRPr lang="it-IT" sz="3600" dirty="0"/>
          </a:p>
        </p:txBody>
      </p:sp>
      <p:sp>
        <p:nvSpPr>
          <p:cNvPr id="3" name="Rettangolo 2"/>
          <p:cNvSpPr/>
          <p:nvPr/>
        </p:nvSpPr>
        <p:spPr>
          <a:xfrm>
            <a:off x="1547664" y="3356992"/>
            <a:ext cx="5814392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800" b="1" u="sng" dirty="0" smtClean="0"/>
              <a:t>prospettiva estesa a tutti gli uomini e popoli della Terra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71600" y="1412776"/>
            <a:ext cx="71287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dirty="0" smtClean="0">
                <a:hlinkClick r:id="rId2"/>
              </a:rPr>
              <a:t>www.SDSTORIAFILOSOFIA.IT</a:t>
            </a:r>
            <a:endParaRPr lang="it-IT" sz="4400" dirty="0" smtClean="0"/>
          </a:p>
          <a:p>
            <a:pPr algn="ctr"/>
            <a:endParaRPr lang="it-IT" sz="4400" dirty="0" smtClean="0"/>
          </a:p>
          <a:p>
            <a:pPr algn="ctr"/>
            <a:r>
              <a:rPr lang="it-IT" sz="4400" dirty="0" smtClean="0"/>
              <a:t>Cliccando su “classe V”…</a:t>
            </a:r>
            <a:endParaRPr lang="it-IT" sz="4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3284984"/>
            <a:ext cx="81369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/>
              <a:t>Discorso delle quattro libertà </a:t>
            </a:r>
            <a:r>
              <a:rPr lang="it-IT" sz="2400" dirty="0" smtClean="0"/>
              <a:t>(F. D. Roosevelt)</a:t>
            </a:r>
          </a:p>
          <a:p>
            <a:pPr algn="just"/>
            <a:r>
              <a:rPr lang="it-IT" sz="2400" dirty="0" smtClean="0"/>
              <a:t>“</a:t>
            </a:r>
            <a:r>
              <a:rPr lang="it-IT" sz="2400" i="1" dirty="0" smtClean="0"/>
              <a:t>Nei giorni a venire, che noi cerchiamo di rendere sicuri, attendiamo con impazienza un mondo fondato su quattro essenziali libertà umane.</a:t>
            </a:r>
            <a:endParaRPr lang="it-IT" sz="2400" dirty="0" smtClean="0"/>
          </a:p>
          <a:p>
            <a:pPr algn="just"/>
            <a:r>
              <a:rPr lang="it-IT" sz="2400" i="1" dirty="0" smtClean="0"/>
              <a:t>La prima è la libertà di parola e di espressione – ovunque nel mondo.</a:t>
            </a:r>
            <a:endParaRPr lang="it-IT" sz="2400" dirty="0" smtClean="0"/>
          </a:p>
          <a:p>
            <a:pPr algn="just"/>
            <a:r>
              <a:rPr lang="it-IT" sz="2400" i="1" dirty="0" smtClean="0"/>
              <a:t>La seconda è la libertà di ogni persona di rivolgersi a Dio a suo modo – ovunque nel mondo.</a:t>
            </a:r>
            <a:endParaRPr lang="it-IT" sz="2400" dirty="0" smtClean="0"/>
          </a:p>
        </p:txBody>
      </p:sp>
      <p:pic>
        <p:nvPicPr>
          <p:cNvPr id="34818" name="Picture 2" descr="Risultati immagini per eleanor e franklin roosevel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04664"/>
            <a:ext cx="4490864" cy="25523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27584" y="1268760"/>
            <a:ext cx="72728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i="1" dirty="0" smtClean="0"/>
              <a:t>La terza è la libertà dal bisogno, che tradotto in parole semplici, significa, conoscenze economiche che assicurino ad ogni nazione una vita sana e pacifica per i propri abitanti – ovunque nel mondo.</a:t>
            </a:r>
            <a:endParaRPr lang="it-IT" sz="2400" dirty="0" smtClean="0"/>
          </a:p>
          <a:p>
            <a:pPr algn="just"/>
            <a:r>
              <a:rPr lang="it-IT" sz="2400" i="1" dirty="0" smtClean="0"/>
              <a:t>La quarta è la libertà dalla paura, che significa prevedere una riduzione mondiale degli armamenti ad un livello tale e così profondo che nessuna nazione possa trovarsi nella posizione di commettere un atto di aggressione fisica nei confronti di altri – ovunque nel mondo”.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55576" y="764704"/>
            <a:ext cx="7416824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4000" b="1" dirty="0" smtClean="0"/>
              <a:t>Art.1</a:t>
            </a:r>
            <a:endParaRPr lang="it-IT" sz="4000" dirty="0" smtClean="0"/>
          </a:p>
          <a:p>
            <a:r>
              <a:rPr lang="it-IT" sz="4000" i="1" dirty="0" smtClean="0"/>
              <a:t>Tutti gli esseri umani nascono liberi ed uguali in dignità e diritti</a:t>
            </a:r>
            <a:endParaRPr lang="it-IT" sz="4000" dirty="0"/>
          </a:p>
        </p:txBody>
      </p:sp>
      <p:sp>
        <p:nvSpPr>
          <p:cNvPr id="3" name="Rettangolo 2"/>
          <p:cNvSpPr/>
          <p:nvPr/>
        </p:nvSpPr>
        <p:spPr>
          <a:xfrm>
            <a:off x="1043608" y="2996952"/>
            <a:ext cx="69127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30 articoli </a:t>
            </a:r>
          </a:p>
          <a:p>
            <a:endParaRPr lang="it-IT" sz="2800" dirty="0" smtClean="0"/>
          </a:p>
          <a:p>
            <a:pPr algn="just"/>
            <a:r>
              <a:rPr lang="it-IT" sz="2800" dirty="0" smtClean="0"/>
              <a:t>Sviluppo del principio cardine della </a:t>
            </a:r>
            <a:r>
              <a:rPr lang="it-IT" sz="2800" b="1" dirty="0" smtClean="0">
                <a:solidFill>
                  <a:srgbClr val="FF0000"/>
                </a:solidFill>
              </a:rPr>
              <a:t>dignità</a:t>
            </a:r>
            <a:r>
              <a:rPr lang="it-IT" sz="2800" b="1" dirty="0" smtClean="0"/>
              <a:t> di ogni persona umana</a:t>
            </a:r>
            <a:r>
              <a:rPr lang="it-IT" sz="2800" dirty="0" smtClean="0"/>
              <a:t> in tutte le sue conseguenze:</a:t>
            </a:r>
          </a:p>
          <a:p>
            <a:pPr marL="342900" indent="-342900">
              <a:buAutoNum type="alphaLcParenR"/>
            </a:pPr>
            <a:r>
              <a:rPr lang="it-IT" sz="2800" dirty="0" smtClean="0"/>
              <a:t>i diritti civili </a:t>
            </a:r>
          </a:p>
          <a:p>
            <a:pPr marL="342900" indent="-342900">
              <a:buAutoNum type="alphaLcParenR"/>
            </a:pPr>
            <a:r>
              <a:rPr lang="it-IT" sz="2800" dirty="0" smtClean="0"/>
              <a:t>i diritti politici </a:t>
            </a:r>
          </a:p>
          <a:p>
            <a:pPr marL="342900" indent="-342900">
              <a:buAutoNum type="alphaLcParenR"/>
            </a:pPr>
            <a:r>
              <a:rPr lang="it-IT" sz="2800" dirty="0" smtClean="0"/>
              <a:t>i diritti economici, sociali e culturali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404664"/>
            <a:ext cx="669674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i="1" dirty="0" smtClean="0"/>
              <a:t>“Nel regno dei fini, tutto ha un </a:t>
            </a:r>
            <a:r>
              <a:rPr lang="it-IT" sz="2400" b="1" i="1" dirty="0" smtClean="0">
                <a:solidFill>
                  <a:srgbClr val="FF0000"/>
                </a:solidFill>
              </a:rPr>
              <a:t>prezzo</a:t>
            </a:r>
            <a:r>
              <a:rPr lang="it-IT" sz="2400" i="1" dirty="0" smtClean="0"/>
              <a:t> o una </a:t>
            </a:r>
            <a:r>
              <a:rPr lang="it-IT" sz="2400" b="1" i="1" dirty="0" smtClean="0">
                <a:solidFill>
                  <a:srgbClr val="FF0000"/>
                </a:solidFill>
              </a:rPr>
              <a:t>dignità</a:t>
            </a:r>
            <a:r>
              <a:rPr lang="it-IT" sz="2400" i="1" dirty="0" smtClean="0"/>
              <a:t>. Ciò che ha un prezzo può essere sostituito con qualcosa d’altro a titolo equivalente; </a:t>
            </a:r>
            <a:r>
              <a:rPr lang="it-IT" sz="2400" i="1" u="sng" dirty="0" smtClean="0"/>
              <a:t>al contrario, ciò che è superiore a quel prezzo e che non ammette equivalenti è ciò che ha una dignità</a:t>
            </a:r>
            <a:r>
              <a:rPr lang="it-IT" sz="2400" i="1" dirty="0" smtClean="0"/>
              <a:t> […]. Ciò che permette che qualche cosa sia fine a se stessa non ha solo un valore relativo, e cioè un prezzo, ma ha un valore intrinseco, e cioè una dignità […]. L’umanità [l’essere uomo] è essa stessa una dignità: </a:t>
            </a:r>
            <a:r>
              <a:rPr lang="it-IT" sz="2400" i="1" u="sng" dirty="0" smtClean="0"/>
              <a:t>l’uomo non può essere trattato dall’uomo (da un altro uomo o da se stesso) come un semplice mezzo, ma deve essere trattato sempre anche come un fine</a:t>
            </a:r>
            <a:r>
              <a:rPr lang="it-IT" sz="2400" i="1" dirty="0" smtClean="0"/>
              <a:t>. In ciò appunto consiste la sua dignità (personalità), ed è in tal modo che egli si eleva al di sopra di tutti gli esseri viventi che non sono uomini e possono servirgli da strumento</a:t>
            </a:r>
            <a:r>
              <a:rPr lang="it-IT" sz="2400" dirty="0" smtClean="0"/>
              <a:t>”</a:t>
            </a:r>
            <a:endParaRPr lang="it-IT" sz="2400" dirty="0"/>
          </a:p>
        </p:txBody>
      </p:sp>
      <p:pic>
        <p:nvPicPr>
          <p:cNvPr id="32770" name="Picture 2" descr="Risultati immagini per ka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8370" y="2132856"/>
            <a:ext cx="1695708" cy="24433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620688"/>
            <a:ext cx="66967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i="1" dirty="0" smtClean="0"/>
              <a:t>“Non posso rifiutare neanche al malvagio </a:t>
            </a:r>
            <a:r>
              <a:rPr lang="it-IT" sz="2400" i="1" u="sng" dirty="0" smtClean="0"/>
              <a:t>il rispetto che gli devo in quanto uomo</a:t>
            </a:r>
            <a:r>
              <a:rPr lang="it-IT" sz="2400" i="1" dirty="0" smtClean="0"/>
              <a:t>, perché il rispetto che gli è dovuto in quanto uomo </a:t>
            </a:r>
            <a:r>
              <a:rPr lang="it-IT" sz="2400" b="1" i="1" dirty="0" smtClean="0"/>
              <a:t>non gli può essere tolto </a:t>
            </a:r>
            <a:r>
              <a:rPr lang="it-IT" sz="2400" i="1" dirty="0" smtClean="0"/>
              <a:t>neanche se con i suoi atti se ne rende indegno. E perciò vi possono essere pene infamanti, che disonorano tutta l’umanità (ad esempio, lo squartamento, il dare i criminali in pasto ai cani, il tagliar loro naso e orecchie). Per l’uomo geloso del proprio onore (e che esige, come ognuno deve farlo, il rispetto degli altri) queste pene non solo sono più dolorose della perdita dei suoi beni e della vita, ma fanno anche arrossire di vergogna lo spettatore per il fatto di appartenere a una specie che si comporta in tal modo”</a:t>
            </a:r>
            <a:endParaRPr lang="it-IT" sz="2400" dirty="0"/>
          </a:p>
        </p:txBody>
      </p:sp>
      <p:pic>
        <p:nvPicPr>
          <p:cNvPr id="32770" name="Picture 2" descr="Risultati immagini per ka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8370" y="2132856"/>
            <a:ext cx="1695708" cy="24433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9552" y="908720"/>
            <a:ext cx="7776864" cy="25545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4000" b="1" i="1" dirty="0" smtClean="0"/>
              <a:t>Costituzione tedesca (1949), art.1</a:t>
            </a:r>
            <a:endParaRPr lang="it-IT" sz="4000" dirty="0" smtClean="0"/>
          </a:p>
          <a:p>
            <a:pPr algn="just"/>
            <a:r>
              <a:rPr lang="it-IT" sz="4000" dirty="0" smtClean="0"/>
              <a:t>“La </a:t>
            </a:r>
            <a:r>
              <a:rPr lang="it-IT" sz="4000" i="1" dirty="0" smtClean="0"/>
              <a:t>dignità dell’uomo è intangibile. E’ dovere di ogni potere statale rispettarla e proteggerla</a:t>
            </a:r>
            <a:r>
              <a:rPr lang="it-IT" sz="4000" dirty="0" smtClean="0"/>
              <a:t>”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11560" y="4005064"/>
            <a:ext cx="7776864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4000" b="1" i="1" dirty="0" smtClean="0"/>
              <a:t>Carta europea</a:t>
            </a:r>
            <a:r>
              <a:rPr lang="it-IT" sz="4000" b="1" dirty="0" smtClean="0"/>
              <a:t> (2000), art.1 </a:t>
            </a:r>
          </a:p>
          <a:p>
            <a:pPr algn="just"/>
            <a:r>
              <a:rPr lang="it-IT" sz="4000" dirty="0" smtClean="0"/>
              <a:t>“La dignità umana è inviolabile. Essa deve essere rispettata e tutelata”</a:t>
            </a:r>
            <a:endParaRPr lang="it-IT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1520" y="404664"/>
            <a:ext cx="871296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i="1" dirty="0" smtClean="0"/>
              <a:t>Art.32</a:t>
            </a:r>
            <a:endParaRPr lang="it-IT" sz="2400" dirty="0" smtClean="0"/>
          </a:p>
          <a:p>
            <a:pPr algn="just"/>
            <a:r>
              <a:rPr lang="it-IT" sz="2400" i="1" dirty="0" smtClean="0"/>
              <a:t>La Repubblica tutela la salute come fondamentale diritto dell'individuo e interesse della collettività, e garantisce cure gratuite agli indigenti.</a:t>
            </a:r>
            <a:endParaRPr lang="it-IT" sz="2400" dirty="0" smtClean="0"/>
          </a:p>
          <a:p>
            <a:pPr algn="just"/>
            <a:r>
              <a:rPr lang="it-IT" sz="2400" i="1" dirty="0" smtClean="0"/>
              <a:t>Nessuno può essere obbligato a un determinato trattamento sanitario se non per disposizione di legge. La legge non può in nessun caso violare i limiti imposti dal rispetto della </a:t>
            </a:r>
            <a:r>
              <a:rPr lang="it-IT" sz="2400" b="1" i="1" dirty="0" smtClean="0"/>
              <a:t>persona</a:t>
            </a:r>
            <a:r>
              <a:rPr lang="it-IT" sz="2400" i="1" dirty="0" smtClean="0"/>
              <a:t> </a:t>
            </a:r>
            <a:r>
              <a:rPr lang="it-IT" sz="2400" b="1" i="1" dirty="0" smtClean="0"/>
              <a:t>umana</a:t>
            </a:r>
            <a:r>
              <a:rPr lang="it-IT" sz="2400" i="1" dirty="0" smtClean="0"/>
              <a:t>.</a:t>
            </a:r>
            <a:endParaRPr lang="it-IT" sz="2400" dirty="0" smtClean="0"/>
          </a:p>
          <a:p>
            <a:pPr algn="just"/>
            <a:r>
              <a:rPr lang="it-IT" sz="2400" i="1" dirty="0" smtClean="0"/>
              <a:t> </a:t>
            </a:r>
            <a:endParaRPr lang="it-IT" sz="2400" dirty="0" smtClean="0"/>
          </a:p>
          <a:p>
            <a:pPr algn="just"/>
            <a:r>
              <a:rPr lang="it-IT" sz="2400" b="1" i="1" dirty="0" smtClean="0"/>
              <a:t>Art.36</a:t>
            </a:r>
            <a:endParaRPr lang="it-IT" sz="2400" dirty="0" smtClean="0"/>
          </a:p>
          <a:p>
            <a:pPr algn="just"/>
            <a:r>
              <a:rPr lang="it-IT" sz="2400" i="1" dirty="0" smtClean="0"/>
              <a:t>Il lavoratore ha diritto ad una retribuzione proporzionata alla quantità e qualità del suo lavoro e in ogni caso sufficiente ad assicurare a sé e alla famiglia un'esistenza libera e </a:t>
            </a:r>
            <a:r>
              <a:rPr lang="it-IT" sz="2400" b="1" i="1" dirty="0" smtClean="0"/>
              <a:t>dignitosa</a:t>
            </a:r>
            <a:r>
              <a:rPr lang="it-IT" sz="2400" i="1" dirty="0" smtClean="0"/>
              <a:t>.</a:t>
            </a:r>
            <a:endParaRPr lang="it-IT" sz="2400" dirty="0" smtClean="0"/>
          </a:p>
          <a:p>
            <a:pPr algn="just"/>
            <a:r>
              <a:rPr lang="it-IT" sz="2400" dirty="0" smtClean="0"/>
              <a:t> </a:t>
            </a:r>
          </a:p>
          <a:p>
            <a:pPr algn="just"/>
            <a:r>
              <a:rPr lang="it-IT" sz="2400" b="1" i="1" dirty="0" smtClean="0"/>
              <a:t>Art.41</a:t>
            </a:r>
            <a:endParaRPr lang="it-IT" sz="2400" dirty="0" smtClean="0"/>
          </a:p>
          <a:p>
            <a:pPr algn="just"/>
            <a:r>
              <a:rPr lang="it-IT" sz="2400" i="1" dirty="0" smtClean="0"/>
              <a:t>L'iniziativa economica privata è libera.</a:t>
            </a:r>
            <a:endParaRPr lang="it-IT" sz="2400" dirty="0" smtClean="0"/>
          </a:p>
          <a:p>
            <a:pPr algn="just"/>
            <a:r>
              <a:rPr lang="it-IT" sz="2400" i="1" dirty="0" smtClean="0"/>
              <a:t>Non può svolgersi in contrasto con l'utilità sociale o in modo da recare danno alla sicurezza, alla libertà, alla </a:t>
            </a:r>
            <a:r>
              <a:rPr lang="it-IT" sz="2400" b="1" i="1" dirty="0" smtClean="0"/>
              <a:t>dignità</a:t>
            </a:r>
            <a:r>
              <a:rPr lang="it-IT" sz="2400" i="1" dirty="0" smtClean="0"/>
              <a:t> umana.</a:t>
            </a:r>
            <a:endParaRPr lang="it-IT" sz="2400" dirty="0"/>
          </a:p>
        </p:txBody>
      </p:sp>
      <p:pic>
        <p:nvPicPr>
          <p:cNvPr id="36866" name="Picture 2" descr="Risultati immagini per bandiera i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4470" y="188640"/>
            <a:ext cx="864311" cy="576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99592" y="1124744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/>
              <a:t>Qualità della vita</a:t>
            </a:r>
            <a:endParaRPr lang="it-IT" sz="4000" b="1" dirty="0"/>
          </a:p>
        </p:txBody>
      </p:sp>
      <p:pic>
        <p:nvPicPr>
          <p:cNvPr id="30722" name="Picture 2" descr="Risultati immagini per nussba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988840"/>
            <a:ext cx="5381625" cy="3028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99592" y="1124744"/>
            <a:ext cx="4392488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4000" b="1" dirty="0" smtClean="0"/>
              <a:t>I diritti possono </a:t>
            </a:r>
            <a:r>
              <a:rPr lang="it-IT" sz="4000" b="1" dirty="0" err="1" smtClean="0"/>
              <a:t>confliggere</a:t>
            </a:r>
            <a:endParaRPr lang="it-IT" sz="40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563888" y="2852936"/>
            <a:ext cx="5112568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4000" b="1" dirty="0" smtClean="0"/>
              <a:t>Non sono eliminate tutte le discriminazioni</a:t>
            </a:r>
            <a:endParaRPr lang="it-IT" sz="40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99592" y="4725144"/>
            <a:ext cx="5112568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4000" b="1" dirty="0" smtClean="0"/>
              <a:t>Nascono nuove forme di discriminazione</a:t>
            </a:r>
            <a:endParaRPr lang="it-IT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539552" y="908720"/>
            <a:ext cx="705678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Carta dei diritti dell’Unione europea (2000), Art.21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 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it-IT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E’ vietata qualsiasi forma di discriminazione fondata, in particolare, sul sesso, la razza, il colore della pelle o l’origine etnica o sociale, le caratteristiche genetiche, la lingua, la religione o le convinzioni personali, le opinioni politiche o di qualsiasi altra natura, l’appartenenza ad una minoranza nazionale, il patrimonio, la nascita, gli handicap, l’età o le tendenze sessuali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”.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</p:txBody>
      </p:sp>
      <p:pic>
        <p:nvPicPr>
          <p:cNvPr id="37891" name="Picture 3" descr="Risultati immagini per bandiera europe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229200"/>
            <a:ext cx="1549495" cy="10327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99592" y="1124744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DIRITTO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619672" y="2852936"/>
            <a:ext cx="352839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4000" dirty="0" smtClean="0"/>
              <a:t>diritti</a:t>
            </a:r>
            <a:endParaRPr lang="it-IT" sz="4000" dirty="0"/>
          </a:p>
        </p:txBody>
      </p:sp>
      <p:sp>
        <p:nvSpPr>
          <p:cNvPr id="5" name="Ovale 4"/>
          <p:cNvSpPr/>
          <p:nvPr/>
        </p:nvSpPr>
        <p:spPr>
          <a:xfrm>
            <a:off x="3203848" y="4725144"/>
            <a:ext cx="2880320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3600" dirty="0" smtClean="0"/>
              <a:t>cittadino</a:t>
            </a:r>
            <a:endParaRPr lang="it-IT" sz="3600" dirty="0"/>
          </a:p>
        </p:txBody>
      </p:sp>
      <p:sp>
        <p:nvSpPr>
          <p:cNvPr id="6" name="Ovale 5"/>
          <p:cNvSpPr/>
          <p:nvPr/>
        </p:nvSpPr>
        <p:spPr>
          <a:xfrm>
            <a:off x="5940152" y="3717032"/>
            <a:ext cx="2880320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3600" dirty="0" smtClean="0"/>
              <a:t>persona</a:t>
            </a:r>
            <a:endParaRPr lang="it-IT" sz="3600" dirty="0"/>
          </a:p>
        </p:txBody>
      </p:sp>
      <p:cxnSp>
        <p:nvCxnSpPr>
          <p:cNvPr id="8" name="Connettore 2 7"/>
          <p:cNvCxnSpPr>
            <a:stCxn id="2" idx="2"/>
            <a:endCxn id="3" idx="0"/>
          </p:cNvCxnSpPr>
          <p:nvPr/>
        </p:nvCxnSpPr>
        <p:spPr>
          <a:xfrm>
            <a:off x="2663788" y="1832630"/>
            <a:ext cx="720080" cy="10203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4139952" y="3573016"/>
            <a:ext cx="144016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4499992" y="3573016"/>
            <a:ext cx="1512168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5362" name="Picture 2" descr="Risultati immagini per dirit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908720"/>
            <a:ext cx="3954515" cy="1276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71600" y="548680"/>
            <a:ext cx="7056784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4000" b="1" dirty="0" smtClean="0">
                <a:solidFill>
                  <a:srgbClr val="FF0000"/>
                </a:solidFill>
              </a:rPr>
              <a:t>Modernità</a:t>
            </a:r>
            <a:r>
              <a:rPr lang="it-IT" sz="4000" dirty="0" smtClean="0"/>
              <a:t> come “</a:t>
            </a:r>
            <a:r>
              <a:rPr lang="it-IT" sz="4000" b="1" dirty="0" smtClean="0">
                <a:solidFill>
                  <a:srgbClr val="FF0000"/>
                </a:solidFill>
              </a:rPr>
              <a:t>età dei diritti</a:t>
            </a:r>
            <a:r>
              <a:rPr lang="it-IT" sz="4000" dirty="0" smtClean="0"/>
              <a:t>”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700808"/>
            <a:ext cx="763284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000" i="1" u="sng" dirty="0"/>
              <a:t>p</a:t>
            </a:r>
            <a:r>
              <a:rPr lang="it-IT" sz="4000" i="1" u="sng" dirty="0" smtClean="0"/>
              <a:t>rima</a:t>
            </a:r>
            <a:r>
              <a:rPr lang="it-IT" sz="4000" dirty="0" smtClean="0"/>
              <a:t>:</a:t>
            </a:r>
          </a:p>
          <a:p>
            <a:endParaRPr lang="it-IT" sz="3600" dirty="0" smtClean="0"/>
          </a:p>
          <a:p>
            <a:pPr>
              <a:buFont typeface="Arial" pitchFamily="34" charset="0"/>
              <a:buChar char="•"/>
            </a:pPr>
            <a:r>
              <a:rPr lang="it-IT" sz="3600" dirty="0" smtClean="0"/>
              <a:t> Società organizzate </a:t>
            </a:r>
            <a:r>
              <a:rPr lang="it-IT" sz="3600" b="1" dirty="0" smtClean="0"/>
              <a:t>gerarchicamente</a:t>
            </a:r>
            <a:r>
              <a:rPr lang="it-IT" sz="3600" dirty="0" smtClean="0"/>
              <a:t>, in </a:t>
            </a:r>
            <a:r>
              <a:rPr lang="it-IT" sz="3600" b="1" dirty="0" smtClean="0"/>
              <a:t>ordini</a:t>
            </a:r>
          </a:p>
          <a:p>
            <a:pPr>
              <a:buFont typeface="Arial" pitchFamily="34" charset="0"/>
              <a:buChar char="•"/>
            </a:pPr>
            <a:r>
              <a:rPr lang="it-IT" sz="3600" dirty="0" smtClean="0"/>
              <a:t> Si è </a:t>
            </a:r>
            <a:r>
              <a:rPr lang="it-IT" sz="3600" b="1" dirty="0" smtClean="0"/>
              <a:t>sudditi</a:t>
            </a:r>
            <a:r>
              <a:rPr lang="it-IT" sz="3600" dirty="0" smtClean="0"/>
              <a:t> (non cittadini)</a:t>
            </a:r>
          </a:p>
          <a:p>
            <a:pPr>
              <a:buFont typeface="Arial" pitchFamily="34" charset="0"/>
              <a:buChar char="•"/>
            </a:pPr>
            <a:r>
              <a:rPr lang="it-IT" sz="3600" dirty="0" smtClean="0"/>
              <a:t> Nessuna mobilità sociale</a:t>
            </a:r>
            <a:endParaRPr lang="it-IT" sz="3600" dirty="0"/>
          </a:p>
        </p:txBody>
      </p:sp>
      <p:pic>
        <p:nvPicPr>
          <p:cNvPr id="14338" name="Picture 2" descr="Risultati immagini per tre stat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573016"/>
            <a:ext cx="2512715" cy="30758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683568" y="1052736"/>
            <a:ext cx="68407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/>
              <a:t>R</a:t>
            </a:r>
            <a:r>
              <a:rPr lang="it-IT" sz="3600" dirty="0" smtClean="0"/>
              <a:t>ivoluzione inglese</a:t>
            </a:r>
          </a:p>
          <a:p>
            <a:pPr algn="ctr"/>
            <a:endParaRPr lang="it-IT" sz="3600" dirty="0"/>
          </a:p>
          <a:p>
            <a:pPr algn="ctr"/>
            <a:r>
              <a:rPr lang="it-IT" sz="3600" b="1" dirty="0" smtClean="0"/>
              <a:t>Illuminismo</a:t>
            </a:r>
          </a:p>
          <a:p>
            <a:pPr algn="ctr"/>
            <a:endParaRPr lang="it-IT" sz="3600" dirty="0"/>
          </a:p>
          <a:p>
            <a:pPr algn="ctr"/>
            <a:r>
              <a:rPr lang="it-IT" sz="3600" b="1" dirty="0" smtClean="0"/>
              <a:t>Giusnaturalismo</a:t>
            </a:r>
            <a:r>
              <a:rPr lang="it-IT" sz="3600" dirty="0" smtClean="0"/>
              <a:t>  </a:t>
            </a:r>
            <a:r>
              <a:rPr lang="it-IT" sz="3600" dirty="0" smtClean="0">
                <a:sym typeface="Wingdings" pitchFamily="2" charset="2"/>
              </a:rPr>
              <a:t> esistenza di diritti “naturali”</a:t>
            </a:r>
          </a:p>
          <a:p>
            <a:pPr algn="ctr"/>
            <a:endParaRPr lang="it-IT" sz="3600" dirty="0">
              <a:sym typeface="Wingdings" pitchFamily="2" charset="2"/>
            </a:endParaRPr>
          </a:p>
          <a:p>
            <a:pPr algn="ctr"/>
            <a:r>
              <a:rPr lang="it-IT" sz="3600" b="1" dirty="0" smtClean="0">
                <a:sym typeface="Wingdings" pitchFamily="2" charset="2"/>
              </a:rPr>
              <a:t>Filosofia politica 1600/1700</a:t>
            </a:r>
            <a:r>
              <a:rPr lang="it-IT" sz="3600" dirty="0" smtClean="0">
                <a:sym typeface="Wingdings" pitchFamily="2" charset="2"/>
              </a:rPr>
              <a:t> (Hobbes, </a:t>
            </a:r>
            <a:r>
              <a:rPr lang="it-IT" sz="3600" dirty="0" err="1" smtClean="0">
                <a:sym typeface="Wingdings" pitchFamily="2" charset="2"/>
              </a:rPr>
              <a:t>Locke</a:t>
            </a:r>
            <a:r>
              <a:rPr lang="it-IT" sz="3600" dirty="0" smtClean="0">
                <a:sym typeface="Wingdings" pitchFamily="2" charset="2"/>
              </a:rPr>
              <a:t>, Rousseau, </a:t>
            </a:r>
            <a:r>
              <a:rPr lang="it-IT" sz="3600" dirty="0" err="1">
                <a:sym typeface="Wingdings" pitchFamily="2" charset="2"/>
              </a:rPr>
              <a:t>K</a:t>
            </a:r>
            <a:r>
              <a:rPr lang="it-IT" sz="3600" dirty="0" err="1" smtClean="0">
                <a:sym typeface="Wingdings" pitchFamily="2" charset="2"/>
              </a:rPr>
              <a:t>ant…</a:t>
            </a:r>
            <a:r>
              <a:rPr lang="it-IT" sz="3600" dirty="0" smtClean="0">
                <a:sym typeface="Wingdings" pitchFamily="2" charset="2"/>
              </a:rPr>
              <a:t>)</a:t>
            </a:r>
            <a:endParaRPr lang="it-IT" sz="3600" dirty="0"/>
          </a:p>
        </p:txBody>
      </p:sp>
      <p:pic>
        <p:nvPicPr>
          <p:cNvPr id="13314" name="Picture 2" descr="Immagine correlata"/>
          <p:cNvPicPr>
            <a:picLocks noChangeAspect="1" noChangeArrowheads="1"/>
          </p:cNvPicPr>
          <p:nvPr/>
        </p:nvPicPr>
        <p:blipFill>
          <a:blip r:embed="rId2" cstate="print"/>
          <a:srcRect l="74417" b="49746"/>
          <a:stretch>
            <a:fillRect/>
          </a:stretch>
        </p:blipFill>
        <p:spPr bwMode="auto">
          <a:xfrm>
            <a:off x="6156176" y="404664"/>
            <a:ext cx="1559496" cy="1656184"/>
          </a:xfrm>
          <a:prstGeom prst="rect">
            <a:avLst/>
          </a:prstGeom>
          <a:noFill/>
        </p:spPr>
      </p:pic>
      <p:pic>
        <p:nvPicPr>
          <p:cNvPr id="13316" name="Picture 4" descr="Risultati immagini per voltaire"/>
          <p:cNvPicPr>
            <a:picLocks noChangeAspect="1" noChangeArrowheads="1"/>
          </p:cNvPicPr>
          <p:nvPr/>
        </p:nvPicPr>
        <p:blipFill>
          <a:blip r:embed="rId3" cstate="print"/>
          <a:srcRect l="16800" t="4200" r="28601" b="13901"/>
          <a:stretch>
            <a:fillRect/>
          </a:stretch>
        </p:blipFill>
        <p:spPr bwMode="auto">
          <a:xfrm>
            <a:off x="971600" y="1772816"/>
            <a:ext cx="1512168" cy="1512168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 rot="16200000">
            <a:off x="6048165" y="4026258"/>
            <a:ext cx="381642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rgbClr val="FF0000"/>
                </a:solidFill>
              </a:rPr>
              <a:t>IDEE</a:t>
            </a:r>
            <a:endParaRPr lang="it-IT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627784" y="620688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/>
              <a:t>DIRITTI</a:t>
            </a:r>
          </a:p>
          <a:p>
            <a:pPr algn="ctr"/>
            <a:r>
              <a:rPr lang="it-IT" sz="4000" dirty="0"/>
              <a:t>n</a:t>
            </a:r>
            <a:r>
              <a:rPr lang="it-IT" sz="4000" dirty="0" smtClean="0"/>
              <a:t>aturali / storici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971600" y="2492896"/>
            <a:ext cx="7416824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600" dirty="0" smtClean="0"/>
              <a:t>                                     </a:t>
            </a:r>
            <a:r>
              <a:rPr lang="it-IT" sz="3600" u="sng" dirty="0" smtClean="0"/>
              <a:t>Un inizio?</a:t>
            </a:r>
          </a:p>
          <a:p>
            <a:pPr algn="r"/>
            <a:endParaRPr lang="it-IT" sz="1100" dirty="0" smtClean="0"/>
          </a:p>
          <a:p>
            <a:pPr algn="just">
              <a:buFontTx/>
              <a:buChar char="-"/>
            </a:pPr>
            <a:r>
              <a:rPr lang="it-IT" sz="3600" dirty="0" smtClean="0"/>
              <a:t> </a:t>
            </a:r>
            <a:r>
              <a:rPr lang="it-IT" sz="3600" b="1" dirty="0" smtClean="0">
                <a:solidFill>
                  <a:srgbClr val="FF0000"/>
                </a:solidFill>
              </a:rPr>
              <a:t>Dichiarazione d’indipendenza</a:t>
            </a:r>
            <a:r>
              <a:rPr lang="it-IT" sz="3600" dirty="0" smtClean="0"/>
              <a:t> (1776)</a:t>
            </a:r>
          </a:p>
          <a:p>
            <a:pPr algn="just">
              <a:buFontTx/>
              <a:buChar char="-"/>
            </a:pPr>
            <a:endParaRPr lang="it-IT" sz="3600" dirty="0" smtClean="0"/>
          </a:p>
        </p:txBody>
      </p:sp>
      <p:cxnSp>
        <p:nvCxnSpPr>
          <p:cNvPr id="5" name="Connettore 2 4"/>
          <p:cNvCxnSpPr/>
          <p:nvPr/>
        </p:nvCxnSpPr>
        <p:spPr>
          <a:xfrm>
            <a:off x="5796136" y="1844824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290" name="Picture 2" descr="Risultati immagini per dichiarazione diritti uomo e cittadi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361628"/>
            <a:ext cx="1726240" cy="2273875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2627784" y="4509120"/>
            <a:ext cx="56886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it-IT" sz="3600" dirty="0" smtClean="0"/>
              <a:t> </a:t>
            </a:r>
            <a:r>
              <a:rPr lang="it-IT" sz="3600" b="1" dirty="0" smtClean="0">
                <a:solidFill>
                  <a:srgbClr val="FF0000"/>
                </a:solidFill>
              </a:rPr>
              <a:t>Dichiarazione dei diritti dell’uomo e del cittadino </a:t>
            </a:r>
            <a:r>
              <a:rPr lang="it-IT" sz="3600" dirty="0" smtClean="0"/>
              <a:t>(1789)</a:t>
            </a: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55576" y="1196752"/>
            <a:ext cx="74168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b="1" i="1" dirty="0"/>
              <a:t>Dichiarazione di indipendenza</a:t>
            </a:r>
            <a:r>
              <a:rPr lang="it-IT" sz="2800" dirty="0"/>
              <a:t> del 1776: “</a:t>
            </a:r>
            <a:r>
              <a:rPr lang="it-IT" sz="2800" i="1" dirty="0"/>
              <a:t>Noi riteniamo che le seguenti verità siano di per se stesse evidenti; che tutti gli uomini sono stati creati </a:t>
            </a:r>
            <a:r>
              <a:rPr lang="it-IT" sz="2800" i="1" dirty="0">
                <a:solidFill>
                  <a:srgbClr val="FF0000"/>
                </a:solidFill>
              </a:rPr>
              <a:t>uguali</a:t>
            </a:r>
            <a:r>
              <a:rPr lang="it-IT" sz="2800" i="1" dirty="0"/>
              <a:t>, che essi sono stati dotati dal loro Creatore di alcuni </a:t>
            </a:r>
            <a:r>
              <a:rPr lang="it-IT" sz="2800" i="1" dirty="0">
                <a:solidFill>
                  <a:srgbClr val="FF0000"/>
                </a:solidFill>
              </a:rPr>
              <a:t>diritti inalienabili</a:t>
            </a:r>
            <a:r>
              <a:rPr lang="it-IT" sz="2800" i="1" dirty="0"/>
              <a:t>, che fra questi sono la </a:t>
            </a:r>
            <a:r>
              <a:rPr lang="it-IT" sz="2800" i="1" dirty="0">
                <a:solidFill>
                  <a:srgbClr val="FF0000"/>
                </a:solidFill>
              </a:rPr>
              <a:t>vita</a:t>
            </a:r>
            <a:r>
              <a:rPr lang="it-IT" sz="2800" i="1" dirty="0"/>
              <a:t>, la </a:t>
            </a:r>
            <a:r>
              <a:rPr lang="it-IT" sz="2800" i="1" dirty="0">
                <a:solidFill>
                  <a:srgbClr val="FF0000"/>
                </a:solidFill>
              </a:rPr>
              <a:t>libertà</a:t>
            </a:r>
            <a:r>
              <a:rPr lang="it-IT" sz="2800" i="1" dirty="0"/>
              <a:t> e la </a:t>
            </a:r>
            <a:r>
              <a:rPr lang="it-IT" sz="2800" i="1" dirty="0">
                <a:solidFill>
                  <a:srgbClr val="FF0000"/>
                </a:solidFill>
              </a:rPr>
              <a:t>ricerca della felicità</a:t>
            </a:r>
            <a:r>
              <a:rPr lang="it-IT" sz="2800" i="1" dirty="0"/>
              <a:t>; che allo scopo di garantire questi diritti, sono creati tra gli uomini i governi, i quali derivano i loro giusti poteri dal </a:t>
            </a:r>
            <a:r>
              <a:rPr lang="it-IT" sz="2800" dirty="0"/>
              <a:t>consenso dei governati”.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302359"/>
            <a:ext cx="799288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b="1" i="1" dirty="0"/>
              <a:t>Dichiarazione dei diritti dell’uomo e del cittadino</a:t>
            </a:r>
            <a:r>
              <a:rPr lang="it-IT" sz="2800" dirty="0"/>
              <a:t> del 1789: “</a:t>
            </a:r>
            <a:r>
              <a:rPr lang="it-IT" sz="2800" i="1" dirty="0"/>
              <a:t>I rappresentanti del popolo francese, costituiti in Assemblea nazionale, considerando che l’ignoranza, l’oblio o il disprezzo dei </a:t>
            </a:r>
            <a:r>
              <a:rPr lang="it-IT" sz="2800" i="1" dirty="0">
                <a:solidFill>
                  <a:srgbClr val="FF0000"/>
                </a:solidFill>
              </a:rPr>
              <a:t>diritti dell’uomo </a:t>
            </a:r>
            <a:r>
              <a:rPr lang="it-IT" sz="2800" i="1" dirty="0"/>
              <a:t>sono le sole cause delle sventure pubbliche e della corruzione dei governi, hanno deciso di esporre, in una solenne dichiarazione, </a:t>
            </a:r>
            <a:r>
              <a:rPr lang="it-IT" sz="2800" i="1" dirty="0">
                <a:solidFill>
                  <a:srgbClr val="FF0000"/>
                </a:solidFill>
              </a:rPr>
              <a:t>i diritti naturali, inalienabili e sacri dell’uomo</a:t>
            </a:r>
            <a:r>
              <a:rPr lang="it-IT" sz="2800" i="1" dirty="0"/>
              <a:t>, […].</a:t>
            </a:r>
            <a:endParaRPr lang="it-IT" sz="2800" dirty="0"/>
          </a:p>
          <a:p>
            <a:pPr algn="just"/>
            <a:r>
              <a:rPr lang="it-IT" sz="2800" i="1" dirty="0"/>
              <a:t>Art. 1 – Gli uomini nascono e rimangano </a:t>
            </a:r>
            <a:r>
              <a:rPr lang="it-IT" sz="2800" i="1" dirty="0">
                <a:solidFill>
                  <a:srgbClr val="FF0000"/>
                </a:solidFill>
              </a:rPr>
              <a:t>liberi</a:t>
            </a:r>
            <a:r>
              <a:rPr lang="it-IT" sz="2800" i="1" dirty="0"/>
              <a:t> e </a:t>
            </a:r>
            <a:r>
              <a:rPr lang="it-IT" sz="2800" i="1" dirty="0">
                <a:solidFill>
                  <a:srgbClr val="FF0000"/>
                </a:solidFill>
              </a:rPr>
              <a:t>uguali</a:t>
            </a:r>
            <a:r>
              <a:rPr lang="it-IT" sz="2800" i="1" dirty="0"/>
              <a:t> nei diritti. Le distinzioni sociali non possono essere fondate che sull’utilità comune.</a:t>
            </a:r>
            <a:endParaRPr lang="it-IT" sz="2800" dirty="0"/>
          </a:p>
          <a:p>
            <a:pPr algn="just"/>
            <a:r>
              <a:rPr lang="it-IT" sz="2800" i="1" dirty="0"/>
              <a:t>Art. 2 – Il fine di ogni associazione politica è la conservazione dei diritti naturali ed imprescrittibili dell’uomo. Questi diritti sono la </a:t>
            </a:r>
            <a:r>
              <a:rPr lang="it-IT" sz="2800" i="1" dirty="0">
                <a:solidFill>
                  <a:srgbClr val="FF0000"/>
                </a:solidFill>
              </a:rPr>
              <a:t>libertà</a:t>
            </a:r>
            <a:r>
              <a:rPr lang="it-IT" sz="2800" i="1" dirty="0"/>
              <a:t>, la </a:t>
            </a:r>
            <a:r>
              <a:rPr lang="it-IT" sz="2800" i="1" dirty="0">
                <a:solidFill>
                  <a:srgbClr val="FF0000"/>
                </a:solidFill>
              </a:rPr>
              <a:t>proprietà</a:t>
            </a:r>
            <a:r>
              <a:rPr lang="it-IT" sz="2800" i="1" dirty="0"/>
              <a:t>, la </a:t>
            </a:r>
            <a:r>
              <a:rPr lang="it-IT" sz="2800" i="1" dirty="0">
                <a:solidFill>
                  <a:srgbClr val="FF0000"/>
                </a:solidFill>
              </a:rPr>
              <a:t>sicurezza</a:t>
            </a:r>
            <a:r>
              <a:rPr lang="it-IT" sz="2800" i="1" dirty="0"/>
              <a:t> e la </a:t>
            </a:r>
            <a:r>
              <a:rPr lang="it-IT" sz="2800" i="1" dirty="0">
                <a:solidFill>
                  <a:srgbClr val="FF0000"/>
                </a:solidFill>
              </a:rPr>
              <a:t>resistenza all’oppressione</a:t>
            </a:r>
            <a:r>
              <a:rPr lang="it-IT" sz="2800" dirty="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59632" y="1628800"/>
            <a:ext cx="352839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4000" dirty="0" smtClean="0"/>
              <a:t>LIBERTA’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211960" y="3645024"/>
            <a:ext cx="352839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4000" dirty="0" smtClean="0"/>
              <a:t>UGUAGLIANZA</a:t>
            </a:r>
            <a:endParaRPr lang="it-IT" sz="4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652120" y="45091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- relazione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1561</Words>
  <Application>Microsoft Office PowerPoint</Application>
  <PresentationFormat>Presentazione su schermo (4:3)</PresentationFormat>
  <Paragraphs>104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0" baseType="lpstr">
      <vt:lpstr>Tema di Office</vt:lpstr>
      <vt:lpstr>DIRITTI UMANI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DIRITTI UMANI</dc:title>
  <dc:creator>Simone</dc:creator>
  <cp:lastModifiedBy>Simone</cp:lastModifiedBy>
  <cp:revision>5</cp:revision>
  <dcterms:created xsi:type="dcterms:W3CDTF">2019-03-05T15:18:47Z</dcterms:created>
  <dcterms:modified xsi:type="dcterms:W3CDTF">2019-03-11T15:44:29Z</dcterms:modified>
</cp:coreProperties>
</file>